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4" r:id="rId3"/>
    <p:sldId id="392" r:id="rId4"/>
    <p:sldId id="393" r:id="rId5"/>
    <p:sldId id="394" r:id="rId6"/>
    <p:sldId id="395" r:id="rId7"/>
    <p:sldId id="396" r:id="rId8"/>
    <p:sldId id="397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8000"/>
    <a:srgbClr val="33CC33"/>
    <a:srgbClr val="FFFF00"/>
    <a:srgbClr val="FFFFCC"/>
    <a:srgbClr val="66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91" autoAdjust="0"/>
    <p:restoredTop sz="93218" autoAdjust="0"/>
  </p:normalViewPr>
  <p:slideViewPr>
    <p:cSldViewPr>
      <p:cViewPr varScale="1">
        <p:scale>
          <a:sx n="72" d="100"/>
          <a:sy n="72" d="100"/>
        </p:scale>
        <p:origin x="9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0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D5328C8-AAD2-483F-84E0-E03E168241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6744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3933825"/>
            <a:ext cx="5724525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7211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5815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405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0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2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95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4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ngino.com/viewer/cars/cars1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827088" y="5661025"/>
            <a:ext cx="6181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1600" b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Παρουσίαση: </a:t>
            </a:r>
            <a:r>
              <a:rPr lang="el-GR" altLang="en-US" sz="1600" b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Κώστας Σίσαμος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1600" b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ΣΥΝΤΟΝΙΣΤΗΣ ΕΡΕΥΝΑΣ</a:t>
            </a:r>
            <a:r>
              <a:rPr lang="en-US" altLang="en-US" sz="1600" b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100" b="1" i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B.Eng, M.Sc. Mechanical Engineering, B.A. Education Science</a:t>
            </a:r>
            <a:endParaRPr lang="el-GR" altLang="en-US" sz="1100" b="1" i="1">
              <a:solidFill>
                <a:srgbClr val="7F7F7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268413"/>
            <a:ext cx="6118225" cy="706437"/>
          </a:xfrm>
        </p:spPr>
        <p:txBody>
          <a:bodyPr/>
          <a:lstStyle/>
          <a:p>
            <a:pPr algn="ctr"/>
            <a:r>
              <a:rPr lang="el-GR" altLang="en-US" sz="28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Ανάπτυξη λογισμικού τρισδιάστατης σχεδίασης για παιδιά</a:t>
            </a:r>
            <a:r>
              <a:rPr lang="en-US" altLang="en-US" sz="28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“KidCAD”</a:t>
            </a:r>
            <a:endParaRPr lang="uk-UA" altLang="en-US" sz="1600" i="1" smtClean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7088" y="6205538"/>
            <a:ext cx="2946400" cy="2397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1200" b="1" i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Ημερομηνία: 17/1/2015, Λεμεσός, Κύπρος</a:t>
            </a:r>
            <a:endParaRPr lang="uk-UA" altLang="en-US" sz="1200" b="1" i="1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414588"/>
            <a:ext cx="38052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750" y="404813"/>
            <a:ext cx="8313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ΕΡΕΥΝΗΤΙΚΟ ΕΡΓΟ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3" name="Picture 6" descr="C:\designs\all models 2012\robotics\robo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773238"/>
            <a:ext cx="6972300" cy="697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4889500" y="3724275"/>
            <a:ext cx="720725" cy="431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43475" y="3292475"/>
            <a:ext cx="719138" cy="431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1700213"/>
            <a:ext cx="5243513" cy="73818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l-GR" altLang="en-US" sz="200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Έρευνα κατατέθηκε το 2011 στην πρόσκληση του Ιδρύματος  Προώθησης Έρευνας για ΕΠΙΧΕΙΡΗΣΕΙΣ/ΠΡΟΪΟΝ σε συνεργασία με το </a:t>
            </a:r>
            <a:r>
              <a:rPr lang="en-US" altLang="en-US" sz="200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FREDERIK RESEARCH CENTRE</a:t>
            </a:r>
            <a:endParaRPr lang="el-GR" altLang="en-US" sz="200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539750" y="425450"/>
            <a:ext cx="89296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ΕΡΕΥΝΗΤΙΚΟ ΕΡΓΟ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827088" y="2636838"/>
            <a:ext cx="547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 sz="20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πρόταση εγκρίθηκε για συγχρηματοδότηση από τα Διαθρωτικά Ταμεία της Ε.Ε. με ποσό ύψους €150000</a:t>
            </a:r>
            <a:r>
              <a:rPr lang="en-US" altLang="en-US" sz="20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altLang="en-US" sz="20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να καλύψει το 70% των δαπανών και ξεκίνησε τον Αύγουστο του 2012</a:t>
            </a:r>
            <a:endParaRPr lang="el-GR" altLang="en-US" sz="200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0939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52963"/>
            <a:ext cx="9604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420938"/>
            <a:ext cx="19542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87400" y="4149725"/>
            <a:ext cx="5473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Έργο διάρκεσε 30 μήνες και ολοκληρώνεται το Γενάρη του 2015, με τα αποτελέσματα να παρουσιάζονται στο παρόν Συνέδριο-Εργαστήριο</a:t>
            </a:r>
            <a:endParaRPr lang="el-GR" altLang="en-US" sz="2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52963"/>
            <a:ext cx="11239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20" grpId="0"/>
      <p:bldP spid="21402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9538" y="473075"/>
            <a:ext cx="89296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ΣΚΟΠΟΙ ΕΡΓΟΥ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188" y="1350963"/>
            <a:ext cx="7921625" cy="646112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>
                <a:cs typeface="Times New Roman" panose="02020603050405020304" pitchFamily="18" charset="0"/>
              </a:rPr>
              <a:t>1) Να σχεδιαστεί ένα λογισμικό τρισδιάστατης σχεδίασης φιλικό προς τα παιδιά 9-15 ετών, για να μπορούν να το χρησιμοποιήσουν: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613" y="1989138"/>
            <a:ext cx="7877175" cy="92233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/>
            <a:r>
              <a:rPr lang="el-GR" altLang="en-US">
                <a:solidFill>
                  <a:srgbClr val="FF0000"/>
                </a:solidFill>
                <a:cs typeface="Times New Roman" panose="02020603050405020304" pitchFamily="18" charset="0"/>
              </a:rPr>
              <a:t>Α) στο μάθημα Σχεδιασμού και Τεχνολογίας στο κεφάλαιο «γραφική επικοινωνία» και συγκεκριμένα για την ηλεκτρονική σχεδίαση των ιδεών τους </a:t>
            </a:r>
            <a:endParaRPr lang="en-US" alt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2988" y="2852738"/>
            <a:ext cx="4752975" cy="1754187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>
                <a:solidFill>
                  <a:srgbClr val="00B050"/>
                </a:solidFill>
                <a:cs typeface="Times New Roman" panose="02020603050405020304" pitchFamily="18" charset="0"/>
              </a:rPr>
              <a:t>Β) γενικότερα στο σπίτι και στο σχολείο για να μπορούν να περιεργαστούν τα μοντέλα </a:t>
            </a:r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ENGINO </a:t>
            </a:r>
            <a:r>
              <a:rPr lang="el-GR" altLang="en-US">
                <a:solidFill>
                  <a:srgbClr val="00B050"/>
                </a:solidFill>
                <a:cs typeface="Times New Roman" panose="02020603050405020304" pitchFamily="18" charset="0"/>
              </a:rPr>
              <a:t>σε τρισδιάστατη ηλεκτρονική μορφή</a:t>
            </a:r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>
                <a:solidFill>
                  <a:srgbClr val="00B050"/>
                </a:solidFill>
                <a:cs typeface="Times New Roman" panose="02020603050405020304" pitchFamily="18" charset="0"/>
              </a:rPr>
              <a:t> κατανοώντας καλύτερα τον τρόπο που μπορούν να κατασκευάσουν τα μοντέλα τους.</a:t>
            </a:r>
            <a:endParaRPr lang="en-US" altLang="en-US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213" y="4594225"/>
            <a:ext cx="7775575" cy="922338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>
                <a:solidFill>
                  <a:srgbClr val="0070C0"/>
                </a:solidFill>
                <a:cs typeface="Times New Roman" panose="02020603050405020304" pitchFamily="18" charset="0"/>
              </a:rPr>
              <a:t>2) Το λογισμικό να μπορεί να χρησιμοποιηθεί από</a:t>
            </a:r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>
                <a:solidFill>
                  <a:srgbClr val="0070C0"/>
                </a:solidFill>
                <a:cs typeface="Times New Roman" panose="02020603050405020304" pitchFamily="18" charset="0"/>
              </a:rPr>
              <a:t>την εταιρία εσωτερικά για βελτιστοποίηση της μεθοδολογίας στησίματος μοντέλων και παραγωγής οδηγιών κατασκευής.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4034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4213" y="5519738"/>
            <a:ext cx="773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>
                <a:solidFill>
                  <a:srgbClr val="FF0000"/>
                </a:solidFill>
                <a:cs typeface="Times New Roman" panose="02020603050405020304" pitchFamily="18" charset="0"/>
              </a:rPr>
              <a:t>3) Να δοθεί η δυνατότητα προβολής οδηγιών κατασκευής σε τρισδιάστατη μορφή για το διαδίκτυο και για έξυπνες συσκευές (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tablets</a:t>
            </a:r>
            <a:r>
              <a:rPr lang="el-GR" altLang="en-US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smartphones)</a:t>
            </a:r>
            <a:r>
              <a:rPr lang="el-GR" altLang="en-US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09538" y="430213"/>
            <a:ext cx="10369551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ΚΑΤΑΣΤΑΣΗ ΣΗΜΕΡΑ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7088" y="1773238"/>
            <a:ext cx="2376487" cy="187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2319338"/>
            <a:ext cx="2303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2800">
                <a:solidFill>
                  <a:schemeClr val="bg1"/>
                </a:solidFill>
              </a:rPr>
              <a:t>ΣΧΟΛΕΙΟ </a:t>
            </a:r>
            <a:r>
              <a:rPr lang="el-GR" altLang="en-US" sz="2000">
                <a:solidFill>
                  <a:schemeClr val="bg1"/>
                </a:solidFill>
              </a:rPr>
              <a:t>ΠΑΙΔΙΑ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24525" y="1773238"/>
            <a:ext cx="2376488" cy="1871662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59450" y="2060575"/>
            <a:ext cx="23050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2800">
                <a:solidFill>
                  <a:schemeClr val="bg1"/>
                </a:solidFill>
              </a:rPr>
              <a:t>ΚΟΙΝΩΝΙΑ</a:t>
            </a:r>
          </a:p>
          <a:p>
            <a:pPr algn="ctr" eaLnBrk="1" hangingPunct="1"/>
            <a:r>
              <a:rPr lang="el-GR" altLang="en-US" sz="2800">
                <a:solidFill>
                  <a:schemeClr val="bg1"/>
                </a:solidFill>
              </a:rPr>
              <a:t>ΕΡΓΑΣΙΑ</a:t>
            </a:r>
          </a:p>
          <a:p>
            <a:pPr algn="ctr" eaLnBrk="1" hangingPunct="1"/>
            <a:r>
              <a:rPr lang="el-GR" altLang="en-US" sz="2800">
                <a:solidFill>
                  <a:schemeClr val="bg1"/>
                </a:solidFill>
              </a:rPr>
              <a:t> </a:t>
            </a:r>
            <a:r>
              <a:rPr lang="el-GR" altLang="en-US" sz="2000">
                <a:solidFill>
                  <a:schemeClr val="bg1"/>
                </a:solidFill>
              </a:rPr>
              <a:t>ΕΝΗΛΙΚΕΣ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4588615">
            <a:off x="1912938" y="3967162"/>
            <a:ext cx="922338" cy="52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3500" y="4814888"/>
            <a:ext cx="280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Σχέδιο στο χέρι, </a:t>
            </a:r>
            <a:endParaRPr lang="en-US" altLang="en-US"/>
          </a:p>
          <a:p>
            <a:pPr eaLnBrk="1" hangingPunct="1"/>
            <a:r>
              <a:rPr lang="el-GR" altLang="en-US"/>
              <a:t>πολύ απλά σχεδιαστικά λογισμικά όπως </a:t>
            </a:r>
            <a:r>
              <a:rPr lang="en-US" altLang="en-US"/>
              <a:t>paint, </a:t>
            </a:r>
            <a:r>
              <a:rPr lang="el-GR" altLang="en-US"/>
              <a:t>κυρίως 2</a:t>
            </a:r>
            <a:r>
              <a:rPr lang="en-US" altLang="en-US"/>
              <a:t>D</a:t>
            </a:r>
          </a:p>
        </p:txBody>
      </p:sp>
      <p:sp>
        <p:nvSpPr>
          <p:cNvPr id="12" name="Right Arrow 11"/>
          <p:cNvSpPr/>
          <p:nvPr/>
        </p:nvSpPr>
        <p:spPr>
          <a:xfrm rot="6042352">
            <a:off x="6254750" y="3975101"/>
            <a:ext cx="922337" cy="525462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08625" y="4652963"/>
            <a:ext cx="280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Εξειδικευμένα λογισμικά 3</a:t>
            </a:r>
            <a:r>
              <a:rPr lang="en-US" altLang="en-US"/>
              <a:t>D </a:t>
            </a:r>
            <a:r>
              <a:rPr lang="el-GR" altLang="en-US"/>
              <a:t>όπως </a:t>
            </a:r>
            <a:r>
              <a:rPr lang="en-US" altLang="en-US"/>
              <a:t>AUTOCAD, MAYIA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516688" y="5300663"/>
            <a:ext cx="431800" cy="576262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80050" y="5940425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Πολλοί κλάδοι εργασίας</a:t>
            </a:r>
            <a:endParaRPr lang="en-US" altLang="en-US"/>
          </a:p>
        </p:txBody>
      </p:sp>
      <p:cxnSp>
        <p:nvCxnSpPr>
          <p:cNvPr id="19" name="Elbow Connector 18"/>
          <p:cNvCxnSpPr>
            <a:stCxn id="16" idx="1"/>
          </p:cNvCxnSpPr>
          <p:nvPr/>
        </p:nvCxnSpPr>
        <p:spPr>
          <a:xfrm rot="10800000">
            <a:off x="5003800" y="3941763"/>
            <a:ext cx="476250" cy="2182812"/>
          </a:xfrm>
          <a:prstGeom prst="bentConnector2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0" y="3573463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70C0"/>
                </a:solidFill>
              </a:rPr>
              <a:t>ΓΡΑΦΙΣΤΕΣ</a:t>
            </a: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76825" y="1843088"/>
            <a:ext cx="142875" cy="173037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0" y="119697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COREL, PHOTOSHOP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6200000" flipV="1">
            <a:off x="3491707" y="4612481"/>
            <a:ext cx="2551112" cy="4730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35375" y="31702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</a:rPr>
              <a:t>ΜΗΧΑΝΙΚΟΙ</a:t>
            </a:r>
            <a:endParaRPr lang="en-US" altLang="en-US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275138" y="2565400"/>
            <a:ext cx="38100" cy="58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924300" y="2195513"/>
            <a:ext cx="1252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CAD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2310607" y="3426619"/>
            <a:ext cx="3929062" cy="1466850"/>
          </a:xfrm>
          <a:prstGeom prst="bentConnector3">
            <a:avLst>
              <a:gd name="adj1" fmla="val 30489"/>
            </a:avLst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982913" y="1630363"/>
            <a:ext cx="187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8000"/>
                </a:solidFill>
              </a:rPr>
              <a:t>ΣΧΕΔΙΑΣΤΕΣ </a:t>
            </a:r>
            <a:r>
              <a:rPr lang="en-US" altLang="en-US">
                <a:solidFill>
                  <a:srgbClr val="008000"/>
                </a:solidFill>
              </a:rPr>
              <a:t>VIDEO GAMES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225800" y="1268413"/>
            <a:ext cx="193675" cy="409575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00338" y="900113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3DSMAX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 animBg="1"/>
      <p:bldP spid="16" grpId="0"/>
      <p:bldP spid="21" grpId="0"/>
      <p:bldP spid="24" grpId="0"/>
      <p:bldP spid="29" grpId="0"/>
      <p:bldP spid="32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5076825" y="5468938"/>
            <a:ext cx="3408363" cy="950912"/>
          </a:xfrm>
          <a:prstGeom prst="round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87624" y="4814448"/>
            <a:ext cx="2785830" cy="12003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211263" y="455613"/>
            <a:ext cx="1036955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ΑΝΑΓΚΗ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7088" y="1773238"/>
            <a:ext cx="2376487" cy="187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40" name="TextBox 5"/>
          <p:cNvSpPr txBox="1">
            <a:spLocks noChangeArrowheads="1"/>
          </p:cNvSpPr>
          <p:nvPr/>
        </p:nvSpPr>
        <p:spPr bwMode="auto">
          <a:xfrm>
            <a:off x="857250" y="2319338"/>
            <a:ext cx="2303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2800">
                <a:solidFill>
                  <a:srgbClr val="FFFFFF"/>
                </a:solidFill>
              </a:rPr>
              <a:t>ΣΧΟΛΕΙΟ </a:t>
            </a:r>
            <a:r>
              <a:rPr lang="el-GR" altLang="en-US" sz="2000">
                <a:solidFill>
                  <a:srgbClr val="FFFFFF"/>
                </a:solidFill>
              </a:rPr>
              <a:t>ΠΑΙΔΙΑ</a:t>
            </a: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24525" y="1773238"/>
            <a:ext cx="2376488" cy="1871662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70563" y="1573213"/>
            <a:ext cx="2305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9600" b="1">
                <a:solidFill>
                  <a:srgbClr val="FFFFFF"/>
                </a:solidFill>
              </a:rPr>
              <a:t>?</a:t>
            </a:r>
          </a:p>
          <a:p>
            <a:pPr algn="ctr" eaLnBrk="1" hangingPunct="1"/>
            <a:r>
              <a:rPr lang="el-GR" altLang="en-US" sz="2800">
                <a:solidFill>
                  <a:srgbClr val="FFFFFF"/>
                </a:solidFill>
              </a:rPr>
              <a:t>ΠΩΣ</a:t>
            </a: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4588615">
            <a:off x="1912938" y="3967162"/>
            <a:ext cx="922338" cy="52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444" name="TextBox 10"/>
          <p:cNvSpPr txBox="1">
            <a:spLocks noChangeArrowheads="1"/>
          </p:cNvSpPr>
          <p:nvPr/>
        </p:nvSpPr>
        <p:spPr bwMode="auto">
          <a:xfrm>
            <a:off x="1333500" y="4814888"/>
            <a:ext cx="280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4D4D4D"/>
                </a:solidFill>
              </a:rPr>
              <a:t>Σχέδιο στο χέρι, </a:t>
            </a:r>
            <a:endParaRPr lang="en-US" altLang="en-US">
              <a:solidFill>
                <a:srgbClr val="4D4D4D"/>
              </a:solidFill>
            </a:endParaRPr>
          </a:p>
          <a:p>
            <a:pPr eaLnBrk="1" hangingPunct="1"/>
            <a:r>
              <a:rPr lang="el-GR" altLang="en-US">
                <a:solidFill>
                  <a:srgbClr val="4D4D4D"/>
                </a:solidFill>
              </a:rPr>
              <a:t>πολύ απλά σχεδιαστικά λογισμικά όπως </a:t>
            </a:r>
            <a:r>
              <a:rPr lang="en-US" altLang="en-US">
                <a:solidFill>
                  <a:srgbClr val="4D4D4D"/>
                </a:solidFill>
              </a:rPr>
              <a:t>paint, </a:t>
            </a:r>
            <a:r>
              <a:rPr lang="el-GR" altLang="en-US">
                <a:solidFill>
                  <a:srgbClr val="4D4D4D"/>
                </a:solidFill>
              </a:rPr>
              <a:t>κυρίως 2</a:t>
            </a:r>
            <a:r>
              <a:rPr lang="en-US" altLang="en-US">
                <a:solidFill>
                  <a:srgbClr val="4D4D4D"/>
                </a:solidFill>
              </a:rPr>
              <a:t>D</a:t>
            </a:r>
          </a:p>
        </p:txBody>
      </p:sp>
      <p:sp>
        <p:nvSpPr>
          <p:cNvPr id="46" name="Striped Right Arrow 45"/>
          <p:cNvSpPr/>
          <p:nvPr/>
        </p:nvSpPr>
        <p:spPr>
          <a:xfrm rot="19448078">
            <a:off x="3763963" y="3862388"/>
            <a:ext cx="2368550" cy="4667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-2199747">
            <a:off x="3738563" y="3971925"/>
            <a:ext cx="349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4D4D4D"/>
                </a:solidFill>
              </a:rPr>
              <a:t>Κατάλληλη προετοιμασία</a:t>
            </a:r>
            <a:endParaRPr lang="en-US" altLang="en-US">
              <a:solidFill>
                <a:srgbClr val="4D4D4D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20736464">
            <a:off x="4089400" y="5197475"/>
            <a:ext cx="1196975" cy="279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6329190">
            <a:off x="6276182" y="3920331"/>
            <a:ext cx="654050" cy="27781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00675" y="4460875"/>
            <a:ext cx="35544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</a:rPr>
              <a:t>ΑΝΑΓΚΗ ΓΙΑ ΕΝΑ </a:t>
            </a:r>
            <a:r>
              <a:rPr lang="el-GR" altLang="en-US">
                <a:solidFill>
                  <a:srgbClr val="0000FF"/>
                </a:solidFill>
              </a:rPr>
              <a:t>ΑΠΛΟ ΛΟΓΙΣΜΙΚΟ </a:t>
            </a:r>
            <a:r>
              <a:rPr lang="el-GR" altLang="en-US">
                <a:solidFill>
                  <a:srgbClr val="FF0000"/>
                </a:solidFill>
              </a:rPr>
              <a:t>ΠΟΥ ΘΑ ΓΕΦΥΡΩΣΕΙ ΤΟ ΧΑΣΜΑ!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59225" y="5513388"/>
            <a:ext cx="56419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1600"/>
              <a:t>Αλλά παράλληλα να συνδυάζει την </a:t>
            </a:r>
          </a:p>
          <a:p>
            <a:pPr algn="ctr" eaLnBrk="1" hangingPunct="1"/>
            <a:r>
              <a:rPr lang="el-GR" altLang="en-US" sz="1600"/>
              <a:t>άμεση </a:t>
            </a:r>
            <a:r>
              <a:rPr lang="el-GR" altLang="en-US">
                <a:solidFill>
                  <a:srgbClr val="C00000"/>
                </a:solidFill>
              </a:rPr>
              <a:t>αντιληπτική εμπειρία</a:t>
            </a:r>
            <a:r>
              <a:rPr lang="el-GR" altLang="en-US" sz="1600">
                <a:solidFill>
                  <a:srgbClr val="C00000"/>
                </a:solidFill>
              </a:rPr>
              <a:t> </a:t>
            </a:r>
          </a:p>
          <a:p>
            <a:pPr algn="ctr" eaLnBrk="1" hangingPunct="1"/>
            <a:r>
              <a:rPr lang="el-GR" altLang="en-US" sz="1600"/>
              <a:t>με την </a:t>
            </a:r>
            <a:r>
              <a:rPr lang="el-GR" altLang="en-US" sz="1600">
                <a:solidFill>
                  <a:srgbClr val="008000"/>
                </a:solidFill>
              </a:rPr>
              <a:t>αφαιρετική σκέψη!</a:t>
            </a:r>
            <a:endParaRPr lang="en-US" altLang="en-US" sz="1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9" grpId="0"/>
      <p:bldP spid="47" grpId="0"/>
      <p:bldP spid="17" grpId="0" animBg="1"/>
      <p:bldP spid="34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1338" y="455613"/>
            <a:ext cx="969962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ΠΙΘΑΝΗ ΛΥΣΗ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1412875"/>
            <a:ext cx="5641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C00000"/>
                </a:solidFill>
              </a:rPr>
              <a:t>αντιληπτική εμπειρία</a:t>
            </a:r>
            <a:r>
              <a:rPr lang="el-GR" altLang="en-US" sz="2400">
                <a:solidFill>
                  <a:srgbClr val="C00000"/>
                </a:solidFill>
              </a:rPr>
              <a:t> </a:t>
            </a:r>
          </a:p>
          <a:p>
            <a:pPr eaLnBrk="1" hangingPunct="1"/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24525" y="1412875"/>
            <a:ext cx="299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008000"/>
                </a:solidFill>
              </a:rPr>
              <a:t>αφαιρετική σκέψη</a:t>
            </a:r>
            <a:endParaRPr lang="en-US" altLang="en-US" sz="2800"/>
          </a:p>
        </p:txBody>
      </p:sp>
      <p:sp>
        <p:nvSpPr>
          <p:cNvPr id="7" name="Down Arrow 6"/>
          <p:cNvSpPr/>
          <p:nvPr/>
        </p:nvSpPr>
        <p:spPr>
          <a:xfrm>
            <a:off x="2066925" y="1925638"/>
            <a:ext cx="288925" cy="3603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6113" y="2322513"/>
            <a:ext cx="3648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>
                <a:solidFill>
                  <a:srgbClr val="008000"/>
                </a:solidFill>
              </a:rPr>
              <a:t>Κατασκευές με υλικά</a:t>
            </a:r>
            <a:r>
              <a:rPr lang="el-GR" altLang="en-US" sz="1600">
                <a:solidFill>
                  <a:srgbClr val="4D4D4D"/>
                </a:solidFill>
              </a:rPr>
              <a:t>, </a:t>
            </a:r>
            <a:r>
              <a:rPr lang="el-GR" altLang="en-US" sz="1600">
                <a:solidFill>
                  <a:srgbClr val="00B0F0"/>
                </a:solidFill>
              </a:rPr>
              <a:t>πραγματική περιστροφή στον </a:t>
            </a:r>
            <a:r>
              <a:rPr lang="en-US" altLang="en-US" sz="1600">
                <a:solidFill>
                  <a:srgbClr val="00B0F0"/>
                </a:solidFill>
              </a:rPr>
              <a:t>3D </a:t>
            </a:r>
            <a:r>
              <a:rPr lang="el-GR" altLang="en-US" sz="1600">
                <a:solidFill>
                  <a:srgbClr val="00B0F0"/>
                </a:solidFill>
              </a:rPr>
              <a:t>χώρο</a:t>
            </a:r>
            <a:r>
              <a:rPr lang="el-GR" altLang="en-US" sz="1600">
                <a:solidFill>
                  <a:srgbClr val="4D4D4D"/>
                </a:solidFill>
              </a:rPr>
              <a:t>, </a:t>
            </a:r>
            <a:r>
              <a:rPr lang="el-GR" altLang="en-US" sz="1600">
                <a:solidFill>
                  <a:srgbClr val="FF0000"/>
                </a:solidFill>
              </a:rPr>
              <a:t>αλλαγή μεγέθους</a:t>
            </a:r>
            <a:r>
              <a:rPr lang="el-GR" altLang="en-US" sz="1600">
                <a:solidFill>
                  <a:srgbClr val="4D4D4D"/>
                </a:solidFill>
              </a:rPr>
              <a:t>, </a:t>
            </a:r>
            <a:r>
              <a:rPr lang="el-GR" altLang="en-US" sz="1600">
                <a:solidFill>
                  <a:srgbClr val="002060"/>
                </a:solidFill>
              </a:rPr>
              <a:t>συναρμολόγηση</a:t>
            </a:r>
            <a:r>
              <a:rPr lang="el-GR" altLang="en-US" sz="1600">
                <a:solidFill>
                  <a:srgbClr val="4D4D4D"/>
                </a:solidFill>
              </a:rPr>
              <a:t>, </a:t>
            </a:r>
            <a:r>
              <a:rPr lang="el-GR" altLang="en-US" sz="1600">
                <a:solidFill>
                  <a:srgbClr val="008000"/>
                </a:solidFill>
              </a:rPr>
              <a:t>αίσθηση της ακρίβειας ή του λάθους</a:t>
            </a:r>
            <a:r>
              <a:rPr lang="el-GR" altLang="en-US" sz="1600">
                <a:solidFill>
                  <a:srgbClr val="4D4D4D"/>
                </a:solidFill>
              </a:rPr>
              <a:t>, </a:t>
            </a:r>
            <a:r>
              <a:rPr lang="el-GR" altLang="en-US" sz="1600">
                <a:solidFill>
                  <a:srgbClr val="FF0000"/>
                </a:solidFill>
              </a:rPr>
              <a:t>μετάδοση κίνησης</a:t>
            </a:r>
            <a:r>
              <a:rPr lang="el-GR" altLang="en-US" sz="1600">
                <a:solidFill>
                  <a:srgbClr val="4D4D4D"/>
                </a:solidFill>
              </a:rPr>
              <a:t>, μετατροπή δύναμης...  </a:t>
            </a:r>
            <a:endParaRPr lang="en-US" altLang="en-US" sz="1600">
              <a:solidFill>
                <a:srgbClr val="4D4D4D"/>
              </a:solidFill>
            </a:endParaRPr>
          </a:p>
        </p:txBody>
      </p:sp>
      <p:pic>
        <p:nvPicPr>
          <p:cNvPr id="9" name="Picture 11" descr="C:\designs\all models 2012\all parts render 2012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6025"/>
            <a:ext cx="11080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designs\all models 2012\all parts render 2012\17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5845175"/>
            <a:ext cx="987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:\designs\all models 2012\all parts render 2012\25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719763"/>
            <a:ext cx="7747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:\designs\all models 2012\all parts render 2012\6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580063"/>
            <a:ext cx="10223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:\designs\all models 2012\all parts render 2012\4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5143500"/>
            <a:ext cx="10429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2450" y="4040188"/>
            <a:ext cx="4456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>
                <a:solidFill>
                  <a:srgbClr val="C00000"/>
                </a:solidFill>
              </a:rPr>
              <a:t>Δυσκολία μοντελοποίησης όλων των υφιστάμενων υλικών</a:t>
            </a:r>
            <a:endParaRPr lang="el-GR" altLang="en-US" sz="2000">
              <a:solidFill>
                <a:srgbClr val="C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051050" y="3732213"/>
            <a:ext cx="288925" cy="3603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933950"/>
            <a:ext cx="26511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3924300" y="5229225"/>
            <a:ext cx="863600" cy="4524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" name="Picture 5" descr="logo 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124450"/>
            <a:ext cx="237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own Arrow 22"/>
          <p:cNvSpPr/>
          <p:nvPr/>
        </p:nvSpPr>
        <p:spPr>
          <a:xfrm>
            <a:off x="7029450" y="1925638"/>
            <a:ext cx="287338" cy="360362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11800" y="2276475"/>
            <a:ext cx="3646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>
                <a:solidFill>
                  <a:srgbClr val="008000"/>
                </a:solidFill>
              </a:rPr>
              <a:t>Όλες τις δεξιότητες χωρίς όμως την επαφή με πραγματικά αντικείμενα! </a:t>
            </a:r>
            <a:endParaRPr lang="en-US" altLang="en-US" sz="1600">
              <a:solidFill>
                <a:srgbClr val="4D4D4D"/>
              </a:solidFill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4365625" y="2492375"/>
            <a:ext cx="1069975" cy="449263"/>
          </a:xfrm>
          <a:prstGeom prst="stripedRightArrow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/>
              <a:t>1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6996113" y="2925763"/>
            <a:ext cx="288925" cy="358775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05525" y="3949700"/>
            <a:ext cx="2133600" cy="811213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935538" y="3286125"/>
            <a:ext cx="378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>
                <a:solidFill>
                  <a:srgbClr val="008000"/>
                </a:solidFill>
              </a:rPr>
              <a:t>ΛΟΓΙΣΜΙΚΟ με έτοιμες βιβλιοθήκες και εύκολη συναρμολόγηση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13513" y="4102100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KidCAD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67313" y="5903913"/>
            <a:ext cx="2322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70C0"/>
                </a:solidFill>
              </a:rPr>
              <a:t>Έτοιμα εξαρτήματα...</a:t>
            </a:r>
            <a:endParaRPr lang="en-US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4" grpId="0"/>
      <p:bldP spid="16" grpId="0" animBg="1"/>
      <p:bldP spid="19" grpId="0" animBg="1"/>
      <p:bldP spid="23" grpId="0" animBg="1"/>
      <p:bldP spid="24" grpId="0"/>
      <p:bldP spid="25" grpId="0" animBg="1"/>
      <p:bldP spid="26" grpId="0" animBg="1"/>
      <p:bldP spid="27" grpId="0" animBg="1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69863" y="463550"/>
            <a:ext cx="9699626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ΑΠΟΤΕΛΕΣΜΑ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755650" y="5589588"/>
            <a:ext cx="777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b="1">
                <a:solidFill>
                  <a:srgbClr val="000000"/>
                </a:solidFill>
                <a:hlinkClick r:id="rId2"/>
              </a:rPr>
              <a:t>ΤΟ 3D VIEWER ΣΤΟ ΠΕΡΙΒΑΛΛΟΝ WINDOWS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pic>
        <p:nvPicPr>
          <p:cNvPr id="20484" name="Picture 2">
            <a:hlinkClick r:id="rId2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751387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69863" y="463550"/>
            <a:ext cx="9699626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n-US" sz="3500" b="1" i="1">
                <a:solidFill>
                  <a:srgbClr val="8C8C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ΑΠΟΤΕΛΕΣΜΑ</a:t>
            </a:r>
            <a:endParaRPr lang="el-GR" altLang="en-US" sz="350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7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2578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755650" y="5589588"/>
            <a:ext cx="77771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>
                <a:solidFill>
                  <a:srgbClr val="FF0000"/>
                </a:solidFill>
              </a:rPr>
              <a:t>ΠΑΡΟΥΣΙΑΣΗ ΑΠΟ ΤΟΝ ΒΙΟΜΗΧΑΝΙΚΟ ΣΧΕΔΙΑΣΤΗ ΤΗΣ </a:t>
            </a:r>
            <a:r>
              <a:rPr lang="en-US" altLang="en-US">
                <a:solidFill>
                  <a:srgbClr val="FF0000"/>
                </a:solidFill>
              </a:rPr>
              <a:t>ENGINO: </a:t>
            </a:r>
            <a:r>
              <a:rPr lang="el-GR" altLang="en-US" sz="2000" b="1">
                <a:solidFill>
                  <a:srgbClr val="000000"/>
                </a:solidFill>
              </a:rPr>
              <a:t>ΜΑΡΙΟ ΝΕΣΤΟΡΑ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666633"/>
      </a:dk2>
      <a:lt2>
        <a:srgbClr val="660033"/>
      </a:lt2>
      <a:accent1>
        <a:srgbClr val="990033"/>
      </a:accent1>
      <a:accent2>
        <a:srgbClr val="FF6699"/>
      </a:accent2>
      <a:accent3>
        <a:srgbClr val="FFFFFF"/>
      </a:accent3>
      <a:accent4>
        <a:srgbClr val="404040"/>
      </a:accent4>
      <a:accent5>
        <a:srgbClr val="CAAAAD"/>
      </a:accent5>
      <a:accent6>
        <a:srgbClr val="E75C8A"/>
      </a:accent6>
      <a:hlink>
        <a:srgbClr val="FF99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666633"/>
        </a:dk2>
        <a:lt2>
          <a:srgbClr val="CCCC00"/>
        </a:lt2>
        <a:accent1>
          <a:srgbClr val="FF9933"/>
        </a:accent1>
        <a:accent2>
          <a:srgbClr val="6633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5C2D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666633"/>
        </a:dk2>
        <a:lt2>
          <a:srgbClr val="660033"/>
        </a:lt2>
        <a:accent1>
          <a:srgbClr val="990033"/>
        </a:accent1>
        <a:accent2>
          <a:srgbClr val="FF6699"/>
        </a:accent2>
        <a:accent3>
          <a:srgbClr val="FFFFFF"/>
        </a:accent3>
        <a:accent4>
          <a:srgbClr val="404040"/>
        </a:accent4>
        <a:accent5>
          <a:srgbClr val="CAAAAD"/>
        </a:accent5>
        <a:accent6>
          <a:srgbClr val="E75C8A"/>
        </a:accent6>
        <a:hlink>
          <a:srgbClr val="FF99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3110</TotalTime>
  <Words>408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template</vt:lpstr>
      <vt:lpstr>Ανάπτυξη λογισμικού τρισδιάστατης σχεδίασης για παιδιά “KidCAD”</vt:lpstr>
      <vt:lpstr>Η Έρευνα κατατέθηκε το 2011 στην πρόσκληση του Ιδρύματος  Προώθησης Έρευνας για ΕΠΙΧΕΙΡΗΣΕΙΣ/ΠΡΟΪΟΝ σε συνεργασία με το FREDERIK RESEARCH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vvvv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 ROBOTS SYSTEMS</dc:title>
  <dc:creator>costas</dc:creator>
  <cp:lastModifiedBy>Engino</cp:lastModifiedBy>
  <cp:revision>185</cp:revision>
  <dcterms:created xsi:type="dcterms:W3CDTF">2007-04-11T09:56:22Z</dcterms:created>
  <dcterms:modified xsi:type="dcterms:W3CDTF">2015-04-21T08:33:22Z</dcterms:modified>
</cp:coreProperties>
</file>